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7"/>
  </p:notesMasterIdLst>
  <p:sldIdLst>
    <p:sldId id="269" r:id="rId2"/>
    <p:sldId id="301" r:id="rId3"/>
    <p:sldId id="300" r:id="rId4"/>
    <p:sldId id="408" r:id="rId5"/>
    <p:sldId id="409" r:id="rId6"/>
    <p:sldId id="410" r:id="rId7"/>
    <p:sldId id="411" r:id="rId8"/>
    <p:sldId id="412" r:id="rId9"/>
    <p:sldId id="413" r:id="rId10"/>
    <p:sldId id="414" r:id="rId11"/>
    <p:sldId id="415" r:id="rId12"/>
    <p:sldId id="416" r:id="rId13"/>
    <p:sldId id="417" r:id="rId14"/>
    <p:sldId id="418" r:id="rId15"/>
    <p:sldId id="419" r:id="rId16"/>
    <p:sldId id="420" r:id="rId17"/>
    <p:sldId id="421" r:id="rId18"/>
    <p:sldId id="401" r:id="rId19"/>
    <p:sldId id="422" r:id="rId20"/>
    <p:sldId id="423" r:id="rId21"/>
    <p:sldId id="425" r:id="rId22"/>
    <p:sldId id="424" r:id="rId23"/>
    <p:sldId id="426" r:id="rId24"/>
    <p:sldId id="427" r:id="rId25"/>
    <p:sldId id="394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Malgun Gothic" panose="020B0503020000020004" pitchFamily="34" charset="-127"/>
      <p:regular r:id="rId34"/>
      <p:bold r:id="rId35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07"/>
  </p:normalViewPr>
  <p:slideViewPr>
    <p:cSldViewPr snapToGrid="0" snapToObjects="1">
      <p:cViewPr varScale="1">
        <p:scale>
          <a:sx n="130" d="100"/>
          <a:sy n="130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458AE0-7454-2541-8EF9-D502D9E05114}" type="datetimeFigureOut">
              <a:rPr kumimoji="1" lang="ko-Kore-KR" altLang="en-US" smtClean="0"/>
              <a:t>2020. 9. 24.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7BDC6-9C84-D943-B573-F694DF2664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712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2754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A9A12-F611-6D42-A997-E62EFBF22979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3597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A9A12-F611-6D42-A997-E62EFBF22979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6248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A9A12-F611-6D42-A997-E62EFBF22979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7104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A9A12-F611-6D42-A997-E62EFBF22979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7344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A9A12-F611-6D42-A997-E62EFBF22979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888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rypto.modoo.at/" TargetMode="Externa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27697-CD57-CF46-970D-6B0528FA1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0735DA-5F4D-F843-93B1-1E671123B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29E85-8ABD-4747-9263-2266CCEB5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3002F-FBEA-9F4E-A786-F5275D8D6EAE}" type="datetimeFigureOut">
              <a:rPr kumimoji="1" lang="ko-Kore-KR" altLang="en-US" smtClean="0"/>
              <a:t>2020. 9. 24.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4BE44F-069A-1645-9A04-0463826DB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81D8F2-D170-114D-8C0B-C82B65699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879F-1BC7-6449-8C83-3459135992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310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4DACFC-C562-FB4E-9966-5C89B1D4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72F6C4-5A5B-184E-A3F3-D29EA81F3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BF9294-2155-C44B-A8F9-3DDFBC6DF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3002F-FBEA-9F4E-A786-F5275D8D6EAE}" type="datetimeFigureOut">
              <a:rPr kumimoji="1" lang="ko-Kore-KR" altLang="en-US" smtClean="0"/>
              <a:t>2020. 9. 24.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C0635-5C53-5D4B-9388-C964368C8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0DF1FF-EF89-B640-9D84-69AF82075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879F-1BC7-6449-8C83-3459135992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1430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793D61C-3047-DA4A-BD56-2F1FDDFD15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8C6AD1-18E6-BB44-AD92-C173F2398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15761-AC17-0C4E-9CE8-715DC3834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3002F-FBEA-9F4E-A786-F5275D8D6EAE}" type="datetimeFigureOut">
              <a:rPr kumimoji="1" lang="ko-Kore-KR" altLang="en-US" smtClean="0"/>
              <a:t>2020. 9. 24.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4F9EA-424E-F047-B3E2-2456AEDAA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F29B4E-F472-6143-A4BF-1E5F7C6FF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879F-1BC7-6449-8C83-3459135992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5276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6422" y="1223120"/>
            <a:ext cx="8403773" cy="2387600"/>
          </a:xfrm>
        </p:spPr>
        <p:txBody>
          <a:bodyPr anchor="b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3794871"/>
            <a:ext cx="8403774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6078694"/>
            <a:ext cx="3026852" cy="642781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653134" y="-1"/>
            <a:ext cx="1853681" cy="50447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37" y="6128121"/>
            <a:ext cx="1311798" cy="64278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0715442" y="6627168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hlinkClick r:id="rId4"/>
              </a:rPr>
              <a:t>https://crypto.modoo.at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182816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304799"/>
            <a:ext cx="2824065" cy="61893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 userDrawn="1"/>
        </p:nvSpPr>
        <p:spPr>
          <a:xfrm>
            <a:off x="214601" y="1217530"/>
            <a:ext cx="2394862" cy="432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429209" y="1735494"/>
            <a:ext cx="20216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3797638" y="1217530"/>
            <a:ext cx="738043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3797642" y="1217530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3797638" y="2133371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1" name="직사각형 70"/>
          <p:cNvSpPr/>
          <p:nvPr userDrawn="1"/>
        </p:nvSpPr>
        <p:spPr>
          <a:xfrm>
            <a:off x="3797640" y="2133371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3797638" y="3052552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7" name="직사각형 76"/>
          <p:cNvSpPr/>
          <p:nvPr userDrawn="1"/>
        </p:nvSpPr>
        <p:spPr>
          <a:xfrm>
            <a:off x="3797640" y="3052552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3797638" y="3968393"/>
            <a:ext cx="7380427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0" name="직사각형 79"/>
          <p:cNvSpPr/>
          <p:nvPr userDrawn="1"/>
        </p:nvSpPr>
        <p:spPr>
          <a:xfrm>
            <a:off x="3797639" y="3968393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82" name="텍스트 개체 틀 4"/>
          <p:cNvSpPr>
            <a:spLocks noGrp="1"/>
          </p:cNvSpPr>
          <p:nvPr>
            <p:ph type="body" sz="quarter" idx="31" hasCustomPrompt="1"/>
          </p:nvPr>
        </p:nvSpPr>
        <p:spPr>
          <a:xfrm>
            <a:off x="3797638" y="4884234"/>
            <a:ext cx="7380426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3" name="직사각형 82"/>
          <p:cNvSpPr/>
          <p:nvPr userDrawn="1"/>
        </p:nvSpPr>
        <p:spPr>
          <a:xfrm>
            <a:off x="3797638" y="4884234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0" y="5538242"/>
            <a:ext cx="1709544" cy="8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38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411920" y="207747"/>
            <a:ext cx="11368160" cy="76216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9925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663011" y="2300370"/>
            <a:ext cx="28659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6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70601-0E3D-7B4C-9534-D6B1D2635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2E7018-182F-4043-B170-3EADF1CC1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688260-3AAD-6D45-9CB7-15FDAEDE7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3002F-FBEA-9F4E-A786-F5275D8D6EAE}" type="datetimeFigureOut">
              <a:rPr kumimoji="1" lang="ko-Kore-KR" altLang="en-US" smtClean="0"/>
              <a:t>2020. 9. 24.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87277D-F056-8744-B58F-2BDCD5770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3FEC8B-C488-2749-8C04-49C066752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879F-1BC7-6449-8C83-3459135992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4170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5EFE0-30FF-644C-887C-D4FE7012C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6CABD0-4FD7-9A48-942E-C38E1363D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6B7E49-37BD-5A42-B66F-858F275A8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3002F-FBEA-9F4E-A786-F5275D8D6EAE}" type="datetimeFigureOut">
              <a:rPr kumimoji="1" lang="ko-Kore-KR" altLang="en-US" smtClean="0"/>
              <a:t>2020. 9. 24.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05EDA3-14E7-7B45-8921-97B522E29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F6578-27C4-7344-A4D5-DEDD126E5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879F-1BC7-6449-8C83-3459135992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540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5705A-7C57-C846-8923-12A81F2F7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364C0E-E18F-0346-B7B1-1B30480622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EA01D0-713B-0243-AE78-5D6BFCC97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5ED2EB-20CE-D24F-B6A4-49FD0CD2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3002F-FBEA-9F4E-A786-F5275D8D6EAE}" type="datetimeFigureOut">
              <a:rPr kumimoji="1" lang="ko-Kore-KR" altLang="en-US" smtClean="0"/>
              <a:t>2020. 9. 24.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2DD69E-45D6-CA45-9B47-3F13B1E50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F9A7A1-0FA9-9D4C-8D91-232B72D52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879F-1BC7-6449-8C83-3459135992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0772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423D6-A0BC-354B-BE5A-A49A83D8F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C0C6A1-28F2-AF41-9FDC-B9C257F05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F58C3A-D97D-B246-AE8A-70BCB20BA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4BB7BF-C415-ED4A-8424-C810905B2E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B951D3-DB89-D340-99AA-A21E24086B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24DD02F-CF74-3B49-BB64-FF9FE9224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3002F-FBEA-9F4E-A786-F5275D8D6EAE}" type="datetimeFigureOut">
              <a:rPr kumimoji="1" lang="ko-Kore-KR" altLang="en-US" smtClean="0"/>
              <a:t>2020. 9. 24.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929CD8-6900-F647-A7BF-249C8E3B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6E30DA-891D-694B-A592-7CB3EC0DC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879F-1BC7-6449-8C83-3459135992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125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36723-045C-C14D-A602-E01623AE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3C1518-E63F-344B-B848-7EC355066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3002F-FBEA-9F4E-A786-F5275D8D6EAE}" type="datetimeFigureOut">
              <a:rPr kumimoji="1" lang="ko-Kore-KR" altLang="en-US" smtClean="0"/>
              <a:t>2020. 9. 24.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E6F165-A36A-8741-B4F6-0BB256C8E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2EF03F-2882-2E4B-AC89-EDD1F466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879F-1BC7-6449-8C83-3459135992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2246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9866FF-0DE1-DC46-8853-00217BDFD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3002F-FBEA-9F4E-A786-F5275D8D6EAE}" type="datetimeFigureOut">
              <a:rPr kumimoji="1" lang="ko-Kore-KR" altLang="en-US" smtClean="0"/>
              <a:t>2020. 9. 24.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233D88-442E-AD4E-AE14-3F75E0649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0FACBC-B615-3F41-AB0A-531962A8F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879F-1BC7-6449-8C83-3459135992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6927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652F8-850C-4B4E-9443-47226058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25F163-E1F0-A74E-83B7-248721CBF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563566-282E-904D-B0A7-CF5308253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EF7F69-2327-9A42-B587-B110AE542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3002F-FBEA-9F4E-A786-F5275D8D6EAE}" type="datetimeFigureOut">
              <a:rPr kumimoji="1" lang="ko-Kore-KR" altLang="en-US" smtClean="0"/>
              <a:t>2020. 9. 24.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91F1A5-F788-2549-B32C-BE486A114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9E148D-BC3D-3C44-80F4-5F00CAD66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879F-1BC7-6449-8C83-3459135992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102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8599C-7F89-E84D-8F10-B2A2A3846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6B763D-709A-9345-BD07-DFF89189D5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6AB473-BA96-F545-90FF-B3C4A2AB7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0EA983-E28D-E141-8CD7-F50E5033C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3002F-FBEA-9F4E-A786-F5275D8D6EAE}" type="datetimeFigureOut">
              <a:rPr kumimoji="1" lang="ko-Kore-KR" altLang="en-US" smtClean="0"/>
              <a:t>2020. 9. 24.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F3594B-ED51-7B4E-BB20-A378285D5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2EDC11-9CA9-A54D-A12E-8B259ACC5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879F-1BC7-6449-8C83-3459135992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4936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D1AE21-CC74-284A-99BD-0F0ED0BB2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949EA7-8757-D24A-A4E9-1EA07A38C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F264B8-EC89-8C47-8BA7-043D64FC48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3002F-FBEA-9F4E-A786-F5275D8D6EAE}" type="datetimeFigureOut">
              <a:rPr kumimoji="1" lang="ko-Kore-KR" altLang="en-US" smtClean="0"/>
              <a:t>2020. 9. 24.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7BEFE-897D-F148-A8E4-981B43067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57242F-C6C0-CD41-8813-7F0FEB253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7879F-1BC7-6449-8C83-3459135992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8998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playlist?list=PLDEpR6c2CcpISXAWZJjMnjKB_a80hHhe6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04698" y="1592601"/>
            <a:ext cx="8896902" cy="2387600"/>
          </a:xfrm>
        </p:spPr>
        <p:txBody>
          <a:bodyPr>
            <a:normAutofit/>
          </a:bodyPr>
          <a:lstStyle/>
          <a:p>
            <a:r>
              <a:rPr lang="en-US" altLang="ko-KR" sz="4500" dirty="0"/>
              <a:t>Quantum Ant</a:t>
            </a:r>
            <a:r>
              <a:rPr lang="ko-KR" altLang="en-US" sz="4500" dirty="0"/>
              <a:t> </a:t>
            </a:r>
            <a:r>
              <a:rPr lang="en-US" altLang="ko-KR" sz="4500" dirty="0"/>
              <a:t>:</a:t>
            </a:r>
            <a:r>
              <a:rPr lang="ko-KR" altLang="en-US" sz="4500" dirty="0"/>
              <a:t> 최종 발표</a:t>
            </a:r>
            <a:br>
              <a:rPr lang="en-US" altLang="ko-KR" sz="4500" dirty="0"/>
            </a:br>
            <a:endParaRPr lang="ko-KR" altLang="en-US" sz="45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04698" y="4521703"/>
            <a:ext cx="8403774" cy="1655762"/>
          </a:xfrm>
        </p:spPr>
        <p:txBody>
          <a:bodyPr/>
          <a:lstStyle/>
          <a:p>
            <a:r>
              <a:rPr lang="ko-KR" altLang="en-US" dirty="0"/>
              <a:t>발표자 </a:t>
            </a:r>
            <a:r>
              <a:rPr lang="en-US" altLang="ko-KR" dirty="0"/>
              <a:t>:</a:t>
            </a:r>
            <a:r>
              <a:rPr lang="ko-KR" altLang="en-US" dirty="0"/>
              <a:t> 한성대학교 장경배</a:t>
            </a:r>
          </a:p>
        </p:txBody>
      </p:sp>
    </p:spTree>
    <p:extLst>
      <p:ext uri="{BB962C8B-B14F-4D97-AF65-F5344CB8AC3E}">
        <p14:creationId xmlns:p14="http://schemas.microsoft.com/office/powerpoint/2010/main" val="981602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F851D-C641-714C-9092-E3E7AA1E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200" dirty="0"/>
              <a:t>Quantum Ant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:</a:t>
            </a:r>
            <a:r>
              <a:rPr kumimoji="1" lang="ko-KR" altLang="en-US" sz="3200" dirty="0"/>
              <a:t> 최종보고 </a:t>
            </a:r>
            <a:r>
              <a:rPr kumimoji="1" lang="en-US" altLang="ko-KR" sz="3200" dirty="0"/>
              <a:t>(</a:t>
            </a:r>
            <a:r>
              <a:rPr kumimoji="1" lang="ko-KR" altLang="en-US" sz="3200" dirty="0"/>
              <a:t>중간보고 성과</a:t>
            </a:r>
            <a:r>
              <a:rPr kumimoji="1" lang="en-US" altLang="ko-KR" sz="3200" dirty="0"/>
              <a:t>)</a:t>
            </a:r>
            <a:endParaRPr kumimoji="1" lang="ko-Kore-KR" altLang="en-US"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11C1E-E128-BC4B-B0C4-1A59E0F94E1A}"/>
              </a:ext>
            </a:extLst>
          </p:cNvPr>
          <p:cNvSpPr txBox="1"/>
          <p:nvPr/>
        </p:nvSpPr>
        <p:spPr>
          <a:xfrm>
            <a:off x="591014" y="873113"/>
            <a:ext cx="1118906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학술대회 참가</a:t>
            </a: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한국정보처리학회 춘계학술발표대회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2020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9</a:t>
            </a:r>
            <a:r>
              <a:rPr kumimoji="1" lang="ko-KR" altLang="en-US" dirty="0">
                <a:sym typeface="Wingdings" pitchFamily="2" charset="2"/>
              </a:rPr>
              <a:t>편 발표</a:t>
            </a:r>
            <a:endParaRPr kumimoji="1" lang="en-US" altLang="ko-KR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500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500" dirty="0">
              <a:sym typeface="Wingdings" pitchFamily="2" charset="2"/>
            </a:endParaRPr>
          </a:p>
          <a:p>
            <a:pPr marL="1200150" lvl="2" indent="-285750">
              <a:buFontTx/>
              <a:buChar char="-"/>
            </a:pPr>
            <a:r>
              <a:rPr kumimoji="1" lang="ko-KR" altLang="en-US" dirty="0">
                <a:sym typeface="Wingdings" pitchFamily="2" charset="2"/>
              </a:rPr>
              <a:t>코드기반암호를 활용한 </a:t>
            </a:r>
            <a:r>
              <a:rPr kumimoji="1" lang="en-US" altLang="ko-KR" dirty="0">
                <a:sym typeface="Wingdings" pitchFamily="2" charset="2"/>
              </a:rPr>
              <a:t>IoT </a:t>
            </a:r>
            <a:r>
              <a:rPr kumimoji="1" lang="ko-KR" altLang="en-US" dirty="0">
                <a:sym typeface="Wingdings" pitchFamily="2" charset="2"/>
              </a:rPr>
              <a:t>환경 보안 프로토콜 설계</a:t>
            </a:r>
            <a:endParaRPr kumimoji="1" lang="en-US" altLang="ko-KR" dirty="0">
              <a:sym typeface="Wingdings" pitchFamily="2" charset="2"/>
            </a:endParaRPr>
          </a:p>
          <a:p>
            <a:pPr marL="1200150" lvl="2" indent="-285750">
              <a:buFontTx/>
              <a:buChar char="-"/>
            </a:pPr>
            <a:r>
              <a:rPr kumimoji="1" lang="ko-KR" altLang="en-US" sz="500" dirty="0">
                <a:sym typeface="Wingdings" pitchFamily="2" charset="2"/>
              </a:rPr>
              <a:t> </a:t>
            </a:r>
            <a:endParaRPr kumimoji="1" lang="en-US" altLang="ko-KR" sz="500" dirty="0">
              <a:sym typeface="Wingdings" pitchFamily="2" charset="2"/>
            </a:endParaRPr>
          </a:p>
          <a:p>
            <a:pPr marL="1200150" lvl="2" indent="-285750">
              <a:buFontTx/>
              <a:buChar char="-"/>
            </a:pPr>
            <a:r>
              <a:rPr kumimoji="1" lang="ko-KR" altLang="en-US" dirty="0" err="1">
                <a:sym typeface="Wingdings" pitchFamily="2" charset="2"/>
              </a:rPr>
              <a:t>비콘과</a:t>
            </a:r>
            <a:r>
              <a:rPr kumimoji="1" lang="ko-KR" altLang="en-US" dirty="0">
                <a:sym typeface="Wingdings" pitchFamily="2" charset="2"/>
              </a:rPr>
              <a:t> 홍채인식 기반의 의료진 신분확인 시스템 제안</a:t>
            </a:r>
            <a:endParaRPr kumimoji="1" lang="en-US" altLang="ko-KR" dirty="0">
              <a:sym typeface="Wingdings" pitchFamily="2" charset="2"/>
            </a:endParaRPr>
          </a:p>
          <a:p>
            <a:pPr marL="1200150" lvl="2" indent="-285750">
              <a:buFontTx/>
              <a:buChar char="-"/>
            </a:pPr>
            <a:endParaRPr kumimoji="1" lang="en-US" altLang="ko-KR" sz="500" dirty="0">
              <a:sym typeface="Wingdings" pitchFamily="2" charset="2"/>
            </a:endParaRPr>
          </a:p>
          <a:p>
            <a:pPr marL="1200150" lvl="2" indent="-285750">
              <a:buFontTx/>
              <a:buChar char="-"/>
            </a:pPr>
            <a:r>
              <a:rPr kumimoji="1" lang="ko-KR" altLang="en-US" dirty="0" err="1">
                <a:sym typeface="Wingdings" pitchFamily="2" charset="2"/>
              </a:rPr>
              <a:t>블록체인</a:t>
            </a:r>
            <a:r>
              <a:rPr kumimoji="1" lang="ko-KR" altLang="en-US" dirty="0">
                <a:sym typeface="Wingdings" pitchFamily="2" charset="2"/>
              </a:rPr>
              <a:t> 기반의 디지털 </a:t>
            </a:r>
            <a:r>
              <a:rPr kumimoji="1" lang="ko-KR" altLang="en-US" dirty="0" err="1">
                <a:sym typeface="Wingdings" pitchFamily="2" charset="2"/>
              </a:rPr>
              <a:t>신원증명</a:t>
            </a:r>
            <a:r>
              <a:rPr kumimoji="1" lang="ko-KR" altLang="en-US" dirty="0">
                <a:sym typeface="Wingdings" pitchFamily="2" charset="2"/>
              </a:rPr>
              <a:t> 동향</a:t>
            </a:r>
            <a:endParaRPr kumimoji="1" lang="en-US" altLang="ko-KR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한국정보보호학회</a:t>
            </a:r>
            <a:r>
              <a:rPr kumimoji="1" lang="ko-KR" altLang="en-US" dirty="0"/>
              <a:t> 하계학술발표대회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2020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12</a:t>
            </a:r>
            <a:r>
              <a:rPr kumimoji="1" lang="ko-KR" altLang="en-US" dirty="0">
                <a:sym typeface="Wingdings" pitchFamily="2" charset="2"/>
              </a:rPr>
              <a:t>편 발표</a:t>
            </a:r>
            <a:endParaRPr kumimoji="1" lang="en-US" altLang="ko-KR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500" dirty="0">
              <a:sym typeface="Wingdings" pitchFamily="2" charset="2"/>
            </a:endParaRPr>
          </a:p>
          <a:p>
            <a:pPr lvl="1"/>
            <a:r>
              <a:rPr kumimoji="1" lang="en-US" altLang="ko-Kore-KR" dirty="0">
                <a:sym typeface="Wingdings" pitchFamily="2" charset="2"/>
              </a:rPr>
              <a:t>	</a:t>
            </a:r>
            <a:r>
              <a:rPr kumimoji="1" lang="en-US" altLang="ko-KR" dirty="0">
                <a:sym typeface="Wingdings" pitchFamily="2" charset="2"/>
              </a:rPr>
              <a:t>-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 NIST </a:t>
            </a:r>
            <a:r>
              <a:rPr kumimoji="1" lang="ko-KR" altLang="en-US" dirty="0">
                <a:sym typeface="Wingdings" pitchFamily="2" charset="2"/>
              </a:rPr>
              <a:t>양자내성암호 공모전 부호 기반 암호 구현 동향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endParaRPr kumimoji="1" lang="en-US" altLang="ko-KR" sz="500" dirty="0">
              <a:sym typeface="Wingdings" pitchFamily="2" charset="2"/>
            </a:endParaRPr>
          </a:p>
          <a:p>
            <a:pPr lvl="1"/>
            <a:r>
              <a:rPr kumimoji="1" lang="en-US" altLang="ko-Kore-KR" dirty="0">
                <a:sym typeface="Wingdings" pitchFamily="2" charset="2"/>
              </a:rPr>
              <a:t>	</a:t>
            </a:r>
            <a:r>
              <a:rPr kumimoji="1" lang="en-US" altLang="ko-KR" dirty="0">
                <a:sym typeface="Wingdings" pitchFamily="2" charset="2"/>
              </a:rPr>
              <a:t>-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카라추바</a:t>
            </a:r>
            <a:r>
              <a:rPr kumimoji="1" lang="ko-KR" altLang="en-US" dirty="0">
                <a:sym typeface="Wingdings" pitchFamily="2" charset="2"/>
              </a:rPr>
              <a:t> 곱셈 </a:t>
            </a:r>
            <a:r>
              <a:rPr kumimoji="1" lang="ko-KR" altLang="en-US" dirty="0" err="1">
                <a:sym typeface="Wingdings" pitchFamily="2" charset="2"/>
              </a:rPr>
              <a:t>양자회로</a:t>
            </a:r>
            <a:r>
              <a:rPr kumimoji="1" lang="ko-KR" altLang="en-US" dirty="0">
                <a:sym typeface="Wingdings" pitchFamily="2" charset="2"/>
              </a:rPr>
              <a:t> 구현 동향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endParaRPr kumimoji="1" lang="en-US" altLang="ko-KR" sz="500" dirty="0">
              <a:sym typeface="Wingdings" pitchFamily="2" charset="2"/>
            </a:endParaRPr>
          </a:p>
          <a:p>
            <a:pPr lvl="1"/>
            <a:r>
              <a:rPr kumimoji="1" lang="en-US" altLang="ko-Kore-KR" dirty="0">
                <a:sym typeface="Wingdings" pitchFamily="2" charset="2"/>
              </a:rPr>
              <a:t>	</a:t>
            </a:r>
            <a:r>
              <a:rPr kumimoji="1" lang="en-US" altLang="ko-KR" dirty="0">
                <a:sym typeface="Wingdings" pitchFamily="2" charset="2"/>
              </a:rPr>
              <a:t>-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안면인식을</a:t>
            </a:r>
            <a:r>
              <a:rPr kumimoji="1" lang="ko-KR" altLang="en-US" dirty="0">
                <a:sym typeface="Wingdings" pitchFamily="2" charset="2"/>
              </a:rPr>
              <a:t> 통한 </a:t>
            </a:r>
            <a:r>
              <a:rPr kumimoji="1" lang="en-US" altLang="ko-KR" dirty="0">
                <a:sym typeface="Wingdings" pitchFamily="2" charset="2"/>
              </a:rPr>
              <a:t>USB </a:t>
            </a:r>
            <a:r>
              <a:rPr kumimoji="1" lang="ko-KR" altLang="en-US" dirty="0">
                <a:sym typeface="Wingdings" pitchFamily="2" charset="2"/>
              </a:rPr>
              <a:t>파일 </a:t>
            </a:r>
            <a:r>
              <a:rPr kumimoji="1" lang="ko-KR" altLang="en-US" dirty="0" err="1">
                <a:sym typeface="Wingdings" pitchFamily="2" charset="2"/>
              </a:rPr>
              <a:t>복호화</a:t>
            </a:r>
            <a:r>
              <a:rPr kumimoji="1" lang="ko-KR" altLang="en-US" dirty="0">
                <a:sym typeface="Wingdings" pitchFamily="2" charset="2"/>
              </a:rPr>
              <a:t> 시스템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endParaRPr kumimoji="1" lang="en-US" altLang="ko-KR" dirty="0">
              <a:sym typeface="Wingdings" pitchFamily="2" charset="2"/>
            </a:endParaRPr>
          </a:p>
          <a:p>
            <a:pPr lvl="1"/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AA6F4E-4E8C-F346-84B7-3DDB3F2DEAAC}"/>
              </a:ext>
            </a:extLst>
          </p:cNvPr>
          <p:cNvSpPr txBox="1"/>
          <p:nvPr/>
        </p:nvSpPr>
        <p:spPr>
          <a:xfrm>
            <a:off x="591014" y="5167209"/>
            <a:ext cx="81179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학회지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논문</a:t>
            </a:r>
            <a:r>
              <a:rPr kumimoji="1" lang="ko-KR" altLang="en-US" dirty="0"/>
              <a:t> 게재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한국정보통신학회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500" dirty="0"/>
          </a:p>
          <a:p>
            <a:pPr lvl="2"/>
            <a:r>
              <a:rPr kumimoji="1" lang="en-US" altLang="ko-KR" dirty="0"/>
              <a:t>-</a:t>
            </a:r>
            <a:r>
              <a:rPr kumimoji="1" lang="ko-KR" altLang="en-US" dirty="0"/>
              <a:t>부호 기반 양자내성암호의 이진 필드상의 곱셈 연산 양자 게이트 구현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704794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F851D-C641-714C-9092-E3E7AA1E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200" dirty="0"/>
              <a:t>Quantum Ant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:</a:t>
            </a:r>
            <a:r>
              <a:rPr kumimoji="1" lang="ko-KR" altLang="en-US" sz="3200" dirty="0"/>
              <a:t> 최종보고</a:t>
            </a:r>
            <a:endParaRPr kumimoji="1" lang="ko-Kore-KR" altLang="en-US"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11C1E-E128-BC4B-B0C4-1A59E0F94E1A}"/>
              </a:ext>
            </a:extLst>
          </p:cNvPr>
          <p:cNvSpPr txBox="1"/>
          <p:nvPr/>
        </p:nvSpPr>
        <p:spPr>
          <a:xfrm>
            <a:off x="591014" y="1157319"/>
            <a:ext cx="111890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 </a:t>
            </a:r>
            <a:r>
              <a:rPr lang="ko-KR" altLang="en-US" dirty="0"/>
              <a:t>학술대회 </a:t>
            </a:r>
            <a:r>
              <a:rPr lang="en" altLang="ko-Kore-KR" dirty="0"/>
              <a:t>WISA, 2020</a:t>
            </a:r>
            <a:r>
              <a:rPr lang="ko-KR" altLang="en-US" dirty="0"/>
              <a:t> </a:t>
            </a:r>
            <a:endParaRPr lang="en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Impact of Optimized Operations AB, AC for Binary Field Inversion on Quantum</a:t>
            </a:r>
            <a:r>
              <a:rPr lang="ko-KR" altLang="en-US" dirty="0"/>
              <a:t> </a:t>
            </a:r>
            <a:r>
              <a:rPr lang="en" altLang="ko-Kore-KR" dirty="0"/>
              <a:t>Computers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국내 </a:t>
            </a:r>
            <a:r>
              <a:rPr lang="ko-KR" altLang="en-US" dirty="0" err="1"/>
              <a:t>논문지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편 게재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양자내성암호를 활용한 경량 보안 프로토콜 설계</a:t>
            </a:r>
            <a:r>
              <a:rPr lang="en-US" altLang="ko-KR" dirty="0"/>
              <a:t>, </a:t>
            </a:r>
            <a:r>
              <a:rPr lang="ko-KR" altLang="en-US" dirty="0"/>
              <a:t>한국정보처리학회</a:t>
            </a:r>
            <a:r>
              <a:rPr lang="en-US" altLang="ko-KR" dirty="0"/>
              <a:t>. 2020.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해외 </a:t>
            </a:r>
            <a:r>
              <a:rPr lang="ko-KR" altLang="en-US" dirty="0" err="1"/>
              <a:t>논문지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편 게재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Gr</a:t>
            </a:r>
            <a:r>
              <a:rPr lang="en" altLang="ko-Kore-KR" dirty="0"/>
              <a:t>over on Korean Block Ciphers, Applied Sciences, 2020.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95502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F851D-C641-714C-9092-E3E7AA1E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200" dirty="0"/>
              <a:t>Quantum Ant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:</a:t>
            </a:r>
            <a:r>
              <a:rPr kumimoji="1" lang="ko-KR" altLang="en-US" sz="3200" dirty="0"/>
              <a:t> 최종보고</a:t>
            </a:r>
            <a:endParaRPr kumimoji="1" lang="ko-Kore-KR" altLang="en-US"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11C1E-E128-BC4B-B0C4-1A59E0F94E1A}"/>
              </a:ext>
            </a:extLst>
          </p:cNvPr>
          <p:cNvSpPr txBox="1"/>
          <p:nvPr/>
        </p:nvSpPr>
        <p:spPr>
          <a:xfrm>
            <a:off x="591014" y="1157319"/>
            <a:ext cx="111890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국가암호공모전 </a:t>
            </a:r>
            <a:r>
              <a:rPr lang="en-US" altLang="ko-KR" dirty="0"/>
              <a:t>13</a:t>
            </a:r>
            <a:r>
              <a:rPr lang="ko-KR" altLang="en-US" dirty="0"/>
              <a:t>편 참가</a:t>
            </a:r>
            <a:endParaRPr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 </a:t>
            </a:r>
            <a:r>
              <a:rPr lang="en-US" altLang="ko-KR" dirty="0"/>
              <a:t>ICISC 3</a:t>
            </a:r>
            <a:r>
              <a:rPr lang="ko-KR" altLang="en-US" dirty="0"/>
              <a:t>편 참가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Grover on SIMECK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Format Preserving Encryption for Steganography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Generative Adversarial Networks based Pseudo-Random Number Generator for Embedded Processors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6903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0EFE9B-80D8-074B-B036-B48A6CC2E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920" y="1195711"/>
            <a:ext cx="11369675" cy="5057775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다양한 보안 워크숍 참가</a:t>
            </a:r>
          </a:p>
          <a:p>
            <a:endParaRPr kumimoji="1" lang="en-US" altLang="ko-Kore-KR" sz="1800" dirty="0"/>
          </a:p>
          <a:p>
            <a:pPr lvl="1"/>
            <a:r>
              <a:rPr kumimoji="1" lang="en-US" altLang="ko-Kore-KR" sz="1800" dirty="0"/>
              <a:t>CPS </a:t>
            </a:r>
            <a:r>
              <a:rPr kumimoji="1" lang="ko-Kore-KR" altLang="en-US" sz="1800" dirty="0"/>
              <a:t>보안</a:t>
            </a:r>
            <a:r>
              <a:rPr kumimoji="1" lang="ko-KR" altLang="en-US" sz="1800" dirty="0"/>
              <a:t> 워크숍</a:t>
            </a:r>
            <a:endParaRPr kumimoji="1" lang="en-US" altLang="ko-KR" sz="1800" dirty="0"/>
          </a:p>
          <a:p>
            <a:pPr lvl="1"/>
            <a:endParaRPr kumimoji="1" lang="en-US" altLang="ko-KR" sz="1800" dirty="0"/>
          </a:p>
          <a:p>
            <a:pPr lvl="1"/>
            <a:r>
              <a:rPr kumimoji="1" lang="en" altLang="ko-Kore-KR" sz="1800" dirty="0" err="1"/>
              <a:t>NetSec</a:t>
            </a:r>
            <a:r>
              <a:rPr kumimoji="1" lang="en" altLang="ko-Kore-KR" sz="1800" dirty="0"/>
              <a:t>-KR (</a:t>
            </a:r>
            <a:r>
              <a:rPr kumimoji="1" lang="ko-KR" altLang="en-US" sz="1800" dirty="0"/>
              <a:t>온라인</a:t>
            </a:r>
            <a:r>
              <a:rPr kumimoji="1" lang="en-US" altLang="ko-KR" sz="1800" dirty="0"/>
              <a:t>)</a:t>
            </a:r>
          </a:p>
          <a:p>
            <a:pPr lvl="1"/>
            <a:endParaRPr kumimoji="1" lang="en-US" altLang="ko-KR" sz="1800" dirty="0"/>
          </a:p>
          <a:p>
            <a:pPr lvl="1"/>
            <a:r>
              <a:rPr kumimoji="1" lang="en-US" altLang="ko-KR" sz="1800" dirty="0"/>
              <a:t> </a:t>
            </a:r>
            <a:r>
              <a:rPr kumimoji="1" lang="en" altLang="ko-Kore-KR" sz="1800" dirty="0"/>
              <a:t>IoT </a:t>
            </a:r>
            <a:r>
              <a:rPr kumimoji="1" lang="ko-KR" altLang="en-US" sz="1800" dirty="0"/>
              <a:t>보안 워크숍</a:t>
            </a:r>
          </a:p>
          <a:p>
            <a:pPr lvl="1"/>
            <a:endParaRPr kumimoji="1" lang="ko-Kore-KR" altLang="en-US" sz="14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A794D62-6677-AD4E-942C-A533BBBAC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ore-KR" sz="3200" dirty="0"/>
              <a:t>Quantum Ant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:</a:t>
            </a:r>
            <a:r>
              <a:rPr kumimoji="1" lang="ko-KR" altLang="en-US" sz="3200" dirty="0"/>
              <a:t> 최종보고</a:t>
            </a:r>
            <a:endParaRPr kumimoji="1" lang="ko-Kore-KR" altLang="en-US" sz="3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0A44F7-F5E9-DF42-9EE6-AC68F7D62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623" y="1195711"/>
            <a:ext cx="6707814" cy="2757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6FD94B-374D-3A44-8E9B-27C142E89D7F}"/>
              </a:ext>
            </a:extLst>
          </p:cNvPr>
          <p:cNvSpPr txBox="1"/>
          <p:nvPr/>
        </p:nvSpPr>
        <p:spPr>
          <a:xfrm>
            <a:off x="668023" y="3960149"/>
            <a:ext cx="296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국제 학술대회 </a:t>
            </a:r>
            <a:r>
              <a:rPr kumimoji="1" lang="en-US" altLang="ko-KR" dirty="0"/>
              <a:t>CHES </a:t>
            </a:r>
            <a:r>
              <a:rPr kumimoji="1" lang="ko-KR" altLang="en-US" dirty="0"/>
              <a:t>참가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B5B022-EE0E-2B41-AD20-4A8FC10DF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705" y="4346581"/>
            <a:ext cx="6115003" cy="19069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8FD041-F881-3B4A-8F91-09A6131E032F}"/>
              </a:ext>
            </a:extLst>
          </p:cNvPr>
          <p:cNvSpPr txBox="1"/>
          <p:nvPr/>
        </p:nvSpPr>
        <p:spPr>
          <a:xfrm>
            <a:off x="5505126" y="6294621"/>
            <a:ext cx="1750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CHES </a:t>
            </a:r>
            <a:r>
              <a:rPr kumimoji="1" lang="ko-KR" altLang="en-US" dirty="0"/>
              <a:t>온라인 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08093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311C1E-E128-BC4B-B0C4-1A59E0F94E1A}"/>
              </a:ext>
            </a:extLst>
          </p:cNvPr>
          <p:cNvSpPr txBox="1"/>
          <p:nvPr/>
        </p:nvSpPr>
        <p:spPr>
          <a:xfrm>
            <a:off x="411920" y="1182032"/>
            <a:ext cx="111890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초청 강연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지도교수님이 전문가 초청 해주신 기회를 통해</a:t>
            </a:r>
            <a:r>
              <a:rPr lang="en-US" altLang="ko-KR" dirty="0"/>
              <a:t>, </a:t>
            </a:r>
            <a:r>
              <a:rPr lang="ko-KR" altLang="en-US" dirty="0"/>
              <a:t>소수의 동아리 원은 직접 참석하여 수강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dirty="0">
              <a:sym typeface="Wingdings" pitchFamily="2" charset="2"/>
            </a:endParaRPr>
          </a:p>
          <a:p>
            <a:pPr lvl="1"/>
            <a:endParaRPr kumimoji="1" lang="en-US" altLang="ko-KR" dirty="0">
              <a:sym typeface="Wingdings" pitchFamily="2" charset="2"/>
            </a:endParaRPr>
          </a:p>
          <a:p>
            <a:pPr lvl="1"/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4156D32-5E05-F04B-AEF4-D73130A3B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ore-KR" sz="3200" dirty="0"/>
              <a:t>Quantum Ant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:</a:t>
            </a:r>
            <a:r>
              <a:rPr kumimoji="1" lang="ko-KR" altLang="en-US" sz="3200" dirty="0"/>
              <a:t> 최종보고</a:t>
            </a:r>
            <a:endParaRPr kumimoji="1" lang="ko-Kore-KR" altLang="en-US" sz="3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0D0B77-B441-0445-AE6D-CB20B9653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363" y="2320337"/>
            <a:ext cx="6927273" cy="2557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883AA9-6A89-094F-B7AF-BFC5CEA32B89}"/>
              </a:ext>
            </a:extLst>
          </p:cNvPr>
          <p:cNvSpPr txBox="1"/>
          <p:nvPr/>
        </p:nvSpPr>
        <p:spPr>
          <a:xfrm>
            <a:off x="3790942" y="5053913"/>
            <a:ext cx="546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KCMVP &gt;</a:t>
            </a:r>
            <a:r>
              <a:rPr kumimoji="1" lang="ko-KR" altLang="en-US" dirty="0"/>
              <a:t>  </a:t>
            </a:r>
            <a:r>
              <a:rPr kumimoji="1" lang="en-US" altLang="ko-KR" dirty="0"/>
              <a:t>		</a:t>
            </a:r>
            <a:r>
              <a:rPr kumimoji="1" lang="ko-KR" altLang="en-US" dirty="0"/>
              <a:t>  </a:t>
            </a:r>
            <a:r>
              <a:rPr kumimoji="1" lang="en-US" altLang="ko-KR" dirty="0"/>
              <a:t> &lt; </a:t>
            </a:r>
            <a:r>
              <a:rPr kumimoji="1" lang="ko-KR" altLang="en-US" dirty="0" err="1"/>
              <a:t>블록체인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스타트 업 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18560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311C1E-E128-BC4B-B0C4-1A59E0F94E1A}"/>
              </a:ext>
            </a:extLst>
          </p:cNvPr>
          <p:cNvSpPr txBox="1"/>
          <p:nvPr/>
        </p:nvSpPr>
        <p:spPr>
          <a:xfrm>
            <a:off x="411920" y="1182032"/>
            <a:ext cx="111890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감염병</a:t>
            </a:r>
            <a:r>
              <a:rPr lang="ko-KR" altLang="en-US" dirty="0"/>
              <a:t> 방지 온라인 세미나 진행</a:t>
            </a: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나아지지 않는 코로나 </a:t>
            </a:r>
            <a:r>
              <a:rPr lang="en-US" altLang="ko-KR" dirty="0"/>
              <a:t>19 </a:t>
            </a:r>
            <a:r>
              <a:rPr lang="ko-KR" altLang="en-US" dirty="0"/>
              <a:t>상황으로 인해 오프라인 세미나는 연기</a:t>
            </a:r>
            <a:r>
              <a:rPr lang="en-US" altLang="ko-KR" dirty="0"/>
              <a:t>, </a:t>
            </a:r>
            <a:r>
              <a:rPr lang="ko-KR" altLang="en-US" dirty="0"/>
              <a:t>스카이프 화상 회의를 통한 온라인 세미나 진행 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dirty="0">
              <a:sym typeface="Wingdings" pitchFamily="2" charset="2"/>
            </a:endParaRPr>
          </a:p>
          <a:p>
            <a:pPr lvl="1"/>
            <a:endParaRPr kumimoji="1" lang="en-US" altLang="ko-KR" dirty="0">
              <a:sym typeface="Wingdings" pitchFamily="2" charset="2"/>
            </a:endParaRPr>
          </a:p>
          <a:p>
            <a:pPr lvl="1"/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4156D32-5E05-F04B-AEF4-D73130A3B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ore-KR" sz="3200" dirty="0"/>
              <a:t>Quantum Ant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:</a:t>
            </a:r>
            <a:r>
              <a:rPr kumimoji="1" lang="ko-KR" altLang="en-US" sz="3200" dirty="0"/>
              <a:t> 최종보고</a:t>
            </a:r>
            <a:endParaRPr kumimoji="1" lang="ko-Kore-KR" altLang="en-US" sz="3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18D50C-7B7F-1846-96FF-F1B724F48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316" y="2414089"/>
            <a:ext cx="5663367" cy="36847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4089C9-BF56-5B4C-9108-87B1ACE4062E}"/>
              </a:ext>
            </a:extLst>
          </p:cNvPr>
          <p:cNvSpPr txBox="1"/>
          <p:nvPr/>
        </p:nvSpPr>
        <p:spPr>
          <a:xfrm>
            <a:off x="4724692" y="6280921"/>
            <a:ext cx="256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Skype </a:t>
            </a:r>
            <a:r>
              <a:rPr kumimoji="1" lang="ko-KR" altLang="en-US" dirty="0"/>
              <a:t>온라인 세미나 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83821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4FD61D1-0AE2-7B48-933C-49766581C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" y="2525968"/>
            <a:ext cx="10952480" cy="326898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4423F4F-E29F-FE43-A17C-04F2CA57E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ore-KR" sz="3200" dirty="0"/>
              <a:t>Quantum Ant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:</a:t>
            </a:r>
            <a:r>
              <a:rPr kumimoji="1" lang="ko-KR" altLang="en-US" sz="3200" dirty="0"/>
              <a:t> 최종보고</a:t>
            </a:r>
            <a:endParaRPr kumimoji="1" lang="ko-Kore-KR" altLang="en-US"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FE1E5-69E5-3B42-90F4-38DDAE1D4879}"/>
              </a:ext>
            </a:extLst>
          </p:cNvPr>
          <p:cNvSpPr txBox="1"/>
          <p:nvPr/>
        </p:nvSpPr>
        <p:spPr>
          <a:xfrm>
            <a:off x="741405" y="1325639"/>
            <a:ext cx="87976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온라인 </a:t>
            </a:r>
            <a:r>
              <a:rPr kumimoji="1" lang="ko-KR" altLang="en-US" dirty="0" err="1"/>
              <a:t>랜선</a:t>
            </a:r>
            <a:r>
              <a:rPr kumimoji="1" lang="ko-KR" altLang="en-US" dirty="0"/>
              <a:t> 회식</a:t>
            </a: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사회적 </a:t>
            </a:r>
            <a:r>
              <a:rPr lang="ko-KR" altLang="en-US" dirty="0" err="1"/>
              <a:t>거리두기</a:t>
            </a:r>
            <a:r>
              <a:rPr lang="ko-KR" altLang="en-US" dirty="0"/>
              <a:t> 강도가 높아짐에 따라 스카이프에 접속하여 온라인 회식 진행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E72B1-2595-114F-9B38-6FE26449A192}"/>
              </a:ext>
            </a:extLst>
          </p:cNvPr>
          <p:cNvSpPr txBox="1"/>
          <p:nvPr/>
        </p:nvSpPr>
        <p:spPr>
          <a:xfrm>
            <a:off x="4806779" y="6067168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 온라인 </a:t>
            </a:r>
            <a:r>
              <a:rPr kumimoji="1" lang="ko-KR" altLang="en-US" dirty="0" err="1"/>
              <a:t>랜선</a:t>
            </a:r>
            <a:r>
              <a:rPr kumimoji="1" lang="ko-KR" altLang="en-US" dirty="0"/>
              <a:t> 회식 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04467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4423F4F-E29F-FE43-A17C-04F2CA57E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ore-KR" sz="3200" dirty="0"/>
              <a:t>Quantum Ant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:</a:t>
            </a:r>
            <a:r>
              <a:rPr kumimoji="1" lang="ko-KR" altLang="en-US" sz="3200" dirty="0"/>
              <a:t> 최종보고</a:t>
            </a:r>
            <a:endParaRPr kumimoji="1" lang="ko-Kore-KR" altLang="en-US"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FE1E5-69E5-3B42-90F4-38DDAE1D4879}"/>
              </a:ext>
            </a:extLst>
          </p:cNvPr>
          <p:cNvSpPr txBox="1"/>
          <p:nvPr/>
        </p:nvSpPr>
        <p:spPr>
          <a:xfrm>
            <a:off x="580767" y="1090032"/>
            <a:ext cx="113335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개인별 회식</a:t>
            </a: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거리두기</a:t>
            </a:r>
            <a:r>
              <a:rPr lang="ko-KR" altLang="en-US" dirty="0"/>
              <a:t> </a:t>
            </a:r>
            <a:r>
              <a:rPr lang="en-US" altLang="ko-KR" dirty="0"/>
              <a:t>2.5 </a:t>
            </a:r>
            <a:r>
              <a:rPr lang="ko-KR" altLang="en-US" dirty="0"/>
              <a:t>단계까지 진행됨에 따라 단체 회식을 진행하지 못하여</a:t>
            </a:r>
            <a:r>
              <a:rPr lang="en-US" altLang="ko-KR" dirty="0"/>
              <a:t>, </a:t>
            </a:r>
            <a:r>
              <a:rPr lang="ko-KR" altLang="en-US" dirty="0"/>
              <a:t>동아리 원들에게 각</a:t>
            </a:r>
            <a:r>
              <a:rPr lang="en-US" altLang="ko-KR" dirty="0"/>
              <a:t>2,5000</a:t>
            </a:r>
            <a:r>
              <a:rPr lang="ko-KR" altLang="en-US" dirty="0"/>
              <a:t>원 이하의</a:t>
            </a:r>
            <a:endParaRPr lang="en-US" altLang="ko-KR" dirty="0"/>
          </a:p>
          <a:p>
            <a:pPr lvl="1"/>
            <a:r>
              <a:rPr lang="ko-KR" altLang="en-US" dirty="0"/>
              <a:t>     배달음식으로 회식을 대체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B3002D-33C2-954B-B087-B11272601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107" y="2419079"/>
            <a:ext cx="6895785" cy="408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5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C05171-5214-1245-A3D7-F835C014410E}"/>
              </a:ext>
            </a:extLst>
          </p:cNvPr>
          <p:cNvSpPr txBox="1"/>
          <p:nvPr/>
        </p:nvSpPr>
        <p:spPr>
          <a:xfrm>
            <a:off x="411920" y="1204998"/>
            <a:ext cx="108526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</a:t>
            </a:r>
            <a:r>
              <a:rPr lang="ko-KR" altLang="en-US" dirty="0"/>
              <a:t>차로 개최한 </a:t>
            </a:r>
            <a:r>
              <a:rPr lang="ko-KR" altLang="en-US" dirty="0" err="1"/>
              <a:t>퀴즈대회의</a:t>
            </a:r>
            <a:r>
              <a:rPr lang="ko-KR" altLang="en-US" dirty="0"/>
              <a:t> 반응이 좋아 </a:t>
            </a:r>
            <a:r>
              <a:rPr lang="en-US" altLang="ko-KR" dirty="0"/>
              <a:t>2</a:t>
            </a:r>
            <a:r>
              <a:rPr lang="ko-KR" altLang="en-US" dirty="0"/>
              <a:t>차를 개최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</a:t>
            </a:r>
            <a:r>
              <a:rPr lang="ko-KR" altLang="en-US" dirty="0"/>
              <a:t>차로 열린 퀴즈 대회에서는 직접 제작한 </a:t>
            </a:r>
            <a:r>
              <a:rPr lang="ko-KR" altLang="en-US" dirty="0" err="1"/>
              <a:t>교육영상을</a:t>
            </a:r>
            <a:r>
              <a:rPr lang="ko-KR" altLang="en-US" dirty="0"/>
              <a:t> 시청해야 맞출 수 있는 난이도의 문제를 출시</a:t>
            </a:r>
            <a:r>
              <a:rPr lang="en-US" altLang="ko-KR" dirty="0"/>
              <a:t>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정답자에게는 소정의 상품</a:t>
            </a:r>
            <a:r>
              <a:rPr lang="en-US" altLang="ko-KR" dirty="0"/>
              <a:t>(</a:t>
            </a:r>
            <a:r>
              <a:rPr lang="ko-KR" altLang="en-US" dirty="0"/>
              <a:t>스타벅스 </a:t>
            </a:r>
            <a:r>
              <a:rPr lang="ko-KR" altLang="en-US" dirty="0" err="1"/>
              <a:t>기프티콘</a:t>
            </a:r>
            <a:r>
              <a:rPr lang="en-US" altLang="ko-KR" dirty="0"/>
              <a:t>)</a:t>
            </a:r>
            <a:r>
              <a:rPr lang="ko-KR" altLang="en-US" dirty="0"/>
              <a:t>을 증정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56CF08-3844-B040-9AC6-D27994734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539" y="2741452"/>
            <a:ext cx="5344921" cy="3871161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9325EC2D-3DF7-D349-8E84-7EC4C360C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ore-KR" sz="3200" dirty="0"/>
              <a:t>Quantum Ant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:</a:t>
            </a:r>
            <a:r>
              <a:rPr kumimoji="1" lang="ko-KR" altLang="en-US" sz="3200" dirty="0"/>
              <a:t> 최종보고</a:t>
            </a:r>
            <a:endParaRPr kumimoji="1" lang="ko-Kore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098052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56BD0C-BF2B-0644-9EF8-CC027FA48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073" y="1171265"/>
            <a:ext cx="6975855" cy="5152516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086B0C07-8CCF-A140-85B5-87759913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200" dirty="0"/>
              <a:t>Quantum Ant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:</a:t>
            </a:r>
            <a:r>
              <a:rPr kumimoji="1" lang="ko-KR" altLang="en-US" sz="3200" dirty="0"/>
              <a:t> 최종보고</a:t>
            </a:r>
            <a:endParaRPr kumimoji="1" lang="ko-Kore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8487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지원금 사용 내역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64FDB75A-B802-AA41-A345-4373FB2827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동아리 최종 보고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39092C-BB04-BD49-BE98-0BDFB64CDF5B}"/>
              </a:ext>
            </a:extLst>
          </p:cNvPr>
          <p:cNvSpPr/>
          <p:nvPr/>
        </p:nvSpPr>
        <p:spPr>
          <a:xfrm>
            <a:off x="3457903" y="2995448"/>
            <a:ext cx="8124497" cy="29954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0602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074FEA-CF99-A348-80F7-4FA3F2F4E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974" y="1026717"/>
            <a:ext cx="5115930" cy="285449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429D07B4-7FEA-4048-92BE-CDF7EBAC2B20}"/>
              </a:ext>
            </a:extLst>
          </p:cNvPr>
          <p:cNvSpPr txBox="1">
            <a:spLocks/>
          </p:cNvSpPr>
          <p:nvPr/>
        </p:nvSpPr>
        <p:spPr>
          <a:xfrm>
            <a:off x="547847" y="206502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kumimoji="1" lang="en-US" altLang="ko-Kore-KR" sz="3200"/>
              <a:t>Quantum Ant</a:t>
            </a:r>
            <a:r>
              <a:rPr kumimoji="1" lang="ko-KR" altLang="en-US" sz="3200"/>
              <a:t> </a:t>
            </a:r>
            <a:r>
              <a:rPr kumimoji="1" lang="en-US" altLang="ko-KR" sz="3200"/>
              <a:t>:</a:t>
            </a:r>
            <a:r>
              <a:rPr kumimoji="1" lang="ko-KR" altLang="en-US" sz="3200"/>
              <a:t> 최종보고</a:t>
            </a:r>
            <a:endParaRPr kumimoji="1" lang="ko-Kore-KR" altLang="en-US" sz="3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59F8C6-F807-FA49-8818-D870B3CBA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263" y="3939264"/>
            <a:ext cx="6523052" cy="273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12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61B917-790F-0747-8AFC-E259FD57C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62" y="1664906"/>
            <a:ext cx="4649409" cy="24114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0B8FA3-F49B-9E41-AFBA-5CB2E33DD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64906"/>
            <a:ext cx="5212448" cy="24130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80241A-7BBD-1043-B30E-DFF723D9F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355" y="4165018"/>
            <a:ext cx="5109145" cy="236807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9ECB586-81C2-4647-8691-57C258209CC6}"/>
              </a:ext>
            </a:extLst>
          </p:cNvPr>
          <p:cNvSpPr txBox="1">
            <a:spLocks/>
          </p:cNvSpPr>
          <p:nvPr/>
        </p:nvSpPr>
        <p:spPr>
          <a:xfrm>
            <a:off x="411920" y="218859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kumimoji="1" lang="en-US" altLang="ko-Kore-KR" sz="3200"/>
              <a:t>Quantum Ant</a:t>
            </a:r>
            <a:r>
              <a:rPr kumimoji="1" lang="ko-KR" altLang="en-US" sz="3200"/>
              <a:t> </a:t>
            </a:r>
            <a:r>
              <a:rPr kumimoji="1" lang="en-US" altLang="ko-KR" sz="3200"/>
              <a:t>:</a:t>
            </a:r>
            <a:r>
              <a:rPr kumimoji="1" lang="ko-KR" altLang="en-US" sz="3200"/>
              <a:t> 최종보고</a:t>
            </a:r>
            <a:endParaRPr kumimoji="1" lang="ko-Kore-KR" alt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F7D5C8-A3DE-0E4A-BBC4-9F89FFC2C42B}"/>
              </a:ext>
            </a:extLst>
          </p:cNvPr>
          <p:cNvSpPr txBox="1"/>
          <p:nvPr/>
        </p:nvSpPr>
        <p:spPr>
          <a:xfrm>
            <a:off x="617836" y="1235677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높은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정답률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05960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1ABF40-D93B-824D-94B3-B7F609E76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727" y="1849642"/>
            <a:ext cx="7504545" cy="125845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3746792-8C99-AB46-973E-01654B65AC5E}"/>
              </a:ext>
            </a:extLst>
          </p:cNvPr>
          <p:cNvSpPr/>
          <p:nvPr/>
        </p:nvSpPr>
        <p:spPr>
          <a:xfrm>
            <a:off x="823783" y="1366591"/>
            <a:ext cx="105691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ffectLst/>
                <a:latin typeface="Calibri" panose="020F0502020204030204" pitchFamily="34" charset="0"/>
              </a:rPr>
              <a:t>많은 학생들이 퀴즈 대회에 참여</a:t>
            </a:r>
            <a:r>
              <a:rPr lang="en-US" altLang="ko-KR" dirty="0">
                <a:effectLst/>
                <a:latin typeface="Calibri" panose="020F0502020204030204" pitchFamily="34" charset="0"/>
              </a:rPr>
              <a:t>,</a:t>
            </a:r>
            <a:r>
              <a:rPr lang="ko-KR" altLang="en-US" dirty="0">
                <a:effectLst/>
                <a:latin typeface="Calibri" panose="020F0502020204030204" pitchFamily="34" charset="0"/>
              </a:rPr>
              <a:t> 효과적인 동아리 홍보 및 신입회원 모집 성공</a:t>
            </a:r>
            <a:endParaRPr lang="en-US" altLang="ko-KR" dirty="0"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추천 제도를 진행 </a:t>
            </a:r>
            <a:r>
              <a:rPr lang="en-US" altLang="ko-KR" dirty="0"/>
              <a:t>: </a:t>
            </a:r>
            <a:r>
              <a:rPr lang="ko-KR" altLang="en-US" dirty="0"/>
              <a:t>이미 동아리 활동하고 있는 동아리 원들의 친구들이 </a:t>
            </a:r>
            <a:r>
              <a:rPr lang="en" altLang="ko-Kore-KR" dirty="0" err="1"/>
              <a:t>Quamtum</a:t>
            </a:r>
            <a:r>
              <a:rPr lang="en" altLang="ko-Kore-KR" dirty="0"/>
              <a:t> Ant </a:t>
            </a:r>
            <a:r>
              <a:rPr lang="ko-KR" altLang="en-US" dirty="0"/>
              <a:t>동아리에 지원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ffectLst/>
              <a:latin typeface="Calibri" panose="020F050202020403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C1F9C33-E475-9848-92EB-D59B732426D7}"/>
              </a:ext>
            </a:extLst>
          </p:cNvPr>
          <p:cNvSpPr txBox="1">
            <a:spLocks/>
          </p:cNvSpPr>
          <p:nvPr/>
        </p:nvSpPr>
        <p:spPr>
          <a:xfrm>
            <a:off x="411920" y="218859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kumimoji="1" lang="en-US" altLang="ko-Kore-KR" sz="3200"/>
              <a:t>Quantum Ant</a:t>
            </a:r>
            <a:r>
              <a:rPr kumimoji="1" lang="ko-KR" altLang="en-US" sz="3200"/>
              <a:t> </a:t>
            </a:r>
            <a:r>
              <a:rPr kumimoji="1" lang="en-US" altLang="ko-KR" sz="3200"/>
              <a:t>:</a:t>
            </a:r>
            <a:r>
              <a:rPr kumimoji="1" lang="ko-KR" altLang="en-US" sz="3200"/>
              <a:t> 최종보고</a:t>
            </a:r>
            <a:endParaRPr kumimoji="1" lang="ko-Kore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4201060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CD249E-CAFE-E94A-80C2-80F0E34A4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992" y="1077029"/>
            <a:ext cx="4995435" cy="566776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41AAFB3-D348-9545-8A28-C621C0BE0327}"/>
              </a:ext>
            </a:extLst>
          </p:cNvPr>
          <p:cNvSpPr txBox="1">
            <a:spLocks/>
          </p:cNvSpPr>
          <p:nvPr/>
        </p:nvSpPr>
        <p:spPr>
          <a:xfrm>
            <a:off x="411920" y="218859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kumimoji="1" lang="en-US" altLang="ko-Kore-KR" sz="3200"/>
              <a:t>Quantum Ant</a:t>
            </a:r>
            <a:r>
              <a:rPr kumimoji="1" lang="ko-KR" altLang="en-US" sz="3200"/>
              <a:t> </a:t>
            </a:r>
            <a:r>
              <a:rPr kumimoji="1" lang="en-US" altLang="ko-KR" sz="3200"/>
              <a:t>:</a:t>
            </a:r>
            <a:r>
              <a:rPr kumimoji="1" lang="ko-KR" altLang="en-US" sz="3200"/>
              <a:t> 최종보고</a:t>
            </a:r>
            <a:endParaRPr kumimoji="1" lang="ko-Kore-KR" altLang="en-US" sz="3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C98192-0236-194D-A38F-D49C19BAAB8E}"/>
              </a:ext>
            </a:extLst>
          </p:cNvPr>
          <p:cNvSpPr/>
          <p:nvPr/>
        </p:nvSpPr>
        <p:spPr>
          <a:xfrm>
            <a:off x="7982466" y="6339017"/>
            <a:ext cx="358346" cy="2594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8E4161-F357-0F42-9796-A4315C6CB1FB}"/>
              </a:ext>
            </a:extLst>
          </p:cNvPr>
          <p:cNvSpPr/>
          <p:nvPr/>
        </p:nvSpPr>
        <p:spPr>
          <a:xfrm>
            <a:off x="3612293" y="3558747"/>
            <a:ext cx="1824680" cy="164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6912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1AAFB3-D348-9545-8A28-C621C0BE0327}"/>
              </a:ext>
            </a:extLst>
          </p:cNvPr>
          <p:cNvSpPr txBox="1">
            <a:spLocks/>
          </p:cNvSpPr>
          <p:nvPr/>
        </p:nvSpPr>
        <p:spPr>
          <a:xfrm>
            <a:off x="411920" y="218859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kumimoji="1" lang="en-US" altLang="ko-Kore-KR" sz="3200" dirty="0"/>
              <a:t>Quantum Ant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:</a:t>
            </a:r>
            <a:r>
              <a:rPr kumimoji="1" lang="ko-KR" altLang="en-US" sz="3200" dirty="0"/>
              <a:t> 최종보고</a:t>
            </a:r>
            <a:endParaRPr kumimoji="1" lang="ko-Kore-KR" altLang="en-US" sz="3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066A32-7E93-C440-9DF4-EE51847F5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02" y="1276350"/>
            <a:ext cx="9359900" cy="43053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63C9BC-FFD2-D149-B3D4-0535B4674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928" y="5673941"/>
            <a:ext cx="54737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62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AEC88E3-5D6E-6B47-BFD9-D61785805B59}"/>
              </a:ext>
            </a:extLst>
          </p:cNvPr>
          <p:cNvSpPr/>
          <p:nvPr/>
        </p:nvSpPr>
        <p:spPr>
          <a:xfrm>
            <a:off x="4080063" y="3614400"/>
            <a:ext cx="403187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ore-KR" altLang="en-US" sz="60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580053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dirty="0" err="1"/>
              <a:t>Qunatum</a:t>
            </a:r>
            <a:r>
              <a:rPr lang="en-US" dirty="0"/>
              <a:t> Ant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7ABAC0-8655-024D-8CB5-B1A2162315B2}"/>
              </a:ext>
            </a:extLst>
          </p:cNvPr>
          <p:cNvSpPr txBox="1"/>
          <p:nvPr/>
        </p:nvSpPr>
        <p:spPr>
          <a:xfrm>
            <a:off x="694819" y="1397675"/>
            <a:ext cx="69509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다가오는</a:t>
            </a:r>
            <a:r>
              <a:rPr kumimoji="1" lang="ko-KR" altLang="en-US" dirty="0"/>
              <a:t> 양자 컴퓨터 시대에 초점을 맞춘 암호 관련 학술 동아리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양자 프로그래밍 및 양자내성암호에 대해 학습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다양한</a:t>
            </a:r>
            <a:r>
              <a:rPr kumimoji="1" lang="ko-KR" altLang="en-US" dirty="0"/>
              <a:t> 보안관련 기술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블록체인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사용자 인증 등도 학술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5</a:t>
            </a:r>
            <a:r>
              <a:rPr kumimoji="1" lang="ko-KR" altLang="en-US" dirty="0"/>
              <a:t>명의 동아리 팀장이 중요 역할을 맡음</a:t>
            </a:r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E31A3B-E284-9A4B-8482-69A0901F5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072" y="3726961"/>
            <a:ext cx="4554220" cy="14528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2669AD4-A11B-F246-A956-A12028004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295" y="3726961"/>
            <a:ext cx="5837785" cy="151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15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BCB1B-01BD-6C4F-9C09-78DCCB45C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000" dirty="0"/>
              <a:t>Quantum Ant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:</a:t>
            </a:r>
            <a:r>
              <a:rPr kumimoji="1" lang="ko-KR" altLang="en-US" sz="3000" dirty="0"/>
              <a:t> 최종보고</a:t>
            </a:r>
            <a:endParaRPr kumimoji="1" lang="ko-Kore-KR" altLang="en-US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BFB85-CF9E-5748-8797-F32BD7F086E3}"/>
              </a:ext>
            </a:extLst>
          </p:cNvPr>
          <p:cNvSpPr txBox="1"/>
          <p:nvPr/>
        </p:nvSpPr>
        <p:spPr>
          <a:xfrm>
            <a:off x="521256" y="1392511"/>
            <a:ext cx="26564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동아리 학습 커리큘럼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암호 </a:t>
            </a:r>
            <a:r>
              <a:rPr kumimoji="1" lang="ko-KR" altLang="en-US" dirty="0" err="1"/>
              <a:t>기초학</a:t>
            </a: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양자내성암호</a:t>
            </a: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양자 알고리즘</a:t>
            </a: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양자 프로그래밍</a:t>
            </a:r>
            <a:endParaRPr kumimoji="1"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F5756C-C9C0-C345-93A6-949601622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332" y="1202883"/>
            <a:ext cx="6883400" cy="554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26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063DF-0C5B-2241-B6EA-F4EB8EA1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Quantum Ant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최종보고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52300B-7B63-9B44-B846-A089487C3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417" y="2066083"/>
            <a:ext cx="2853189" cy="35342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92F084-71DE-9C4E-A1B4-B2997B0F7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250" y="1991941"/>
            <a:ext cx="2846021" cy="35342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65B380-A079-1745-9AA5-C9CFDC9EC58B}"/>
              </a:ext>
            </a:extLst>
          </p:cNvPr>
          <p:cNvSpPr txBox="1"/>
          <p:nvPr/>
        </p:nvSpPr>
        <p:spPr>
          <a:xfrm>
            <a:off x="2651474" y="6009073"/>
            <a:ext cx="680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 기초 </a:t>
            </a:r>
            <a:r>
              <a:rPr kumimoji="1" lang="ko-KR" altLang="en-US" dirty="0" err="1"/>
              <a:t>암호학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				&lt;</a:t>
            </a:r>
            <a:r>
              <a:rPr kumimoji="1" lang="ko-KR" altLang="en-US" dirty="0"/>
              <a:t> 양자 프로그래밍 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C5DACB-BFAA-D748-8045-C650159BF54E}"/>
              </a:ext>
            </a:extLst>
          </p:cNvPr>
          <p:cNvSpPr txBox="1"/>
          <p:nvPr/>
        </p:nvSpPr>
        <p:spPr>
          <a:xfrm>
            <a:off x="666687" y="1398512"/>
            <a:ext cx="918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신입</a:t>
            </a:r>
            <a:r>
              <a:rPr kumimoji="1" lang="ko-KR" altLang="en-US" dirty="0"/>
              <a:t> 회원들을 위한 기초 암호 교재 </a:t>
            </a:r>
            <a:r>
              <a:rPr kumimoji="1" lang="en-US" altLang="ko-KR" dirty="0"/>
              <a:t>18</a:t>
            </a:r>
            <a:r>
              <a:rPr kumimoji="1" lang="ko-KR" altLang="en-US" dirty="0"/>
              <a:t>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숙련자를</a:t>
            </a:r>
            <a:r>
              <a:rPr kumimoji="1" lang="ko-KR" altLang="en-US" dirty="0"/>
              <a:t> 위한 양자 프로그래밍 교재 </a:t>
            </a:r>
            <a:r>
              <a:rPr kumimoji="1" lang="en-US" altLang="ko-KR" dirty="0"/>
              <a:t>5</a:t>
            </a:r>
            <a:r>
              <a:rPr kumimoji="1" lang="ko-KR" altLang="en-US" dirty="0"/>
              <a:t>권 구비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66188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063DF-0C5B-2241-B6EA-F4EB8EA1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Quantum Ant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최종보고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C5DACB-BFAA-D748-8045-C650159BF54E}"/>
              </a:ext>
            </a:extLst>
          </p:cNvPr>
          <p:cNvSpPr txBox="1"/>
          <p:nvPr/>
        </p:nvSpPr>
        <p:spPr>
          <a:xfrm>
            <a:off x="666687" y="1398512"/>
            <a:ext cx="1086066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동아리 </a:t>
            </a:r>
            <a:r>
              <a:rPr kumimoji="1" lang="ko-KR" altLang="en-US" dirty="0" err="1"/>
              <a:t>유투브</a:t>
            </a:r>
            <a:r>
              <a:rPr kumimoji="1" lang="ko-KR" altLang="en-US" dirty="0"/>
              <a:t> 채널 운용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lang="en" altLang="ko-Kore-KR" dirty="0">
                <a:hlinkClick r:id="rId2"/>
              </a:rPr>
              <a:t>https://www.youtube.com/playlist?list=PLDEpR6c2CcpISXAWZJjMnjKB_a80hHhe6</a:t>
            </a: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서적뿐만이</a:t>
            </a:r>
            <a:r>
              <a:rPr lang="ko-KR" altLang="en-US" dirty="0"/>
              <a:t> 아니라</a:t>
            </a:r>
            <a:r>
              <a:rPr lang="en-US" altLang="ko-KR" dirty="0"/>
              <a:t>, </a:t>
            </a:r>
            <a:r>
              <a:rPr lang="ko-KR" altLang="en-US" dirty="0"/>
              <a:t>동아리 </a:t>
            </a:r>
            <a:r>
              <a:rPr lang="ko-KR" altLang="en-US" dirty="0" err="1"/>
              <a:t>유투브</a:t>
            </a:r>
            <a:r>
              <a:rPr lang="ko-KR" altLang="en-US" dirty="0"/>
              <a:t> 채널에서 각자 자신에게 맞는 교육 영상을 시청하며 학습이 가능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기초 </a:t>
            </a:r>
            <a:r>
              <a:rPr lang="ko-KR" altLang="en-US" dirty="0" err="1"/>
              <a:t>암호학</a:t>
            </a:r>
            <a:r>
              <a:rPr lang="en-US" altLang="ko-KR" dirty="0"/>
              <a:t>, </a:t>
            </a:r>
            <a:r>
              <a:rPr lang="ko-KR" altLang="en-US" dirty="0"/>
              <a:t>양자내성암호</a:t>
            </a:r>
            <a:r>
              <a:rPr lang="en-US" altLang="ko-KR" dirty="0"/>
              <a:t>, </a:t>
            </a:r>
            <a:r>
              <a:rPr lang="ko-KR" altLang="en-US" dirty="0"/>
              <a:t>양자 컴퓨터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동아리 원들의 세미나 공유 영상도 유용한 학습자료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자료구조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암호 알고리즘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93A825-26DD-B44C-AE5F-6CA815F15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061" y="3134816"/>
            <a:ext cx="3099422" cy="20711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ECDF4C1-8D15-1D40-9725-F5D7D8053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329" y="3134816"/>
            <a:ext cx="2952377" cy="20274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AE0082-520D-F043-94CF-74B75FB14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0552" y="3134816"/>
            <a:ext cx="2906682" cy="213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77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063DF-0C5B-2241-B6EA-F4EB8EA1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Quantum Ant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최종보고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C5DACB-BFAA-D748-8045-C650159BF54E}"/>
              </a:ext>
            </a:extLst>
          </p:cNvPr>
          <p:cNvSpPr txBox="1"/>
          <p:nvPr/>
        </p:nvSpPr>
        <p:spPr>
          <a:xfrm>
            <a:off x="666687" y="1398512"/>
            <a:ext cx="1079661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양자내성암호</a:t>
            </a: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NIST PQC </a:t>
            </a:r>
            <a:r>
              <a:rPr lang="ko-KR" altLang="en-US" dirty="0"/>
              <a:t>공모전 </a:t>
            </a:r>
            <a:r>
              <a:rPr lang="en" altLang="ko-Kore-KR" dirty="0"/>
              <a:t>Round 3</a:t>
            </a:r>
            <a:r>
              <a:rPr lang="ko-KR" altLang="en-US" dirty="0"/>
              <a:t>의 </a:t>
            </a:r>
            <a:r>
              <a:rPr lang="en" altLang="ko-Kore-KR" dirty="0"/>
              <a:t>Classic </a:t>
            </a:r>
            <a:r>
              <a:rPr lang="en" altLang="ko-Kore-KR" dirty="0" err="1"/>
              <a:t>McEliece</a:t>
            </a:r>
            <a:r>
              <a:rPr lang="en" altLang="ko-Kore-KR" dirty="0"/>
              <a:t> </a:t>
            </a:r>
            <a:r>
              <a:rPr lang="ko-KR" altLang="en-US" dirty="0"/>
              <a:t>레퍼런스 코드와 비교하며 키 생성</a:t>
            </a:r>
            <a:r>
              <a:rPr lang="en-US" altLang="ko-KR" dirty="0"/>
              <a:t>, </a:t>
            </a:r>
            <a:r>
              <a:rPr lang="ko-KR" altLang="en-US" dirty="0" err="1"/>
              <a:t>인캡슐</a:t>
            </a:r>
            <a:r>
              <a:rPr lang="en-US" altLang="ko-KR" dirty="0"/>
              <a:t>, </a:t>
            </a:r>
            <a:r>
              <a:rPr lang="ko-KR" altLang="en-US" dirty="0" err="1"/>
              <a:t>디캡슐</a:t>
            </a:r>
            <a:r>
              <a:rPr lang="ko-KR" altLang="en-US" dirty="0"/>
              <a:t> 학습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E7A12A-ECF6-FA48-97BC-79D417D55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26" y="2535041"/>
            <a:ext cx="4700544" cy="26281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3307D7-1925-B94A-B462-12682CFD3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508" y="2553344"/>
            <a:ext cx="4866465" cy="27261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A8225F-A837-9A43-BE1E-90ABD227169C}"/>
              </a:ext>
            </a:extLst>
          </p:cNvPr>
          <p:cNvSpPr txBox="1"/>
          <p:nvPr/>
        </p:nvSpPr>
        <p:spPr>
          <a:xfrm>
            <a:off x="1643449" y="5520433"/>
            <a:ext cx="353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&lt;Classic </a:t>
            </a:r>
            <a:r>
              <a:rPr kumimoji="1" lang="en-US" altLang="ko-Kore-KR" dirty="0" err="1"/>
              <a:t>McEliece</a:t>
            </a:r>
            <a:r>
              <a:rPr kumimoji="1" lang="en-US" altLang="ko-Kore-KR" dirty="0"/>
              <a:t> : </a:t>
            </a:r>
            <a:r>
              <a:rPr kumimoji="1" lang="ko-KR" altLang="en-US" dirty="0"/>
              <a:t>인캡슐레이션 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0F4E37-9AFC-5842-8202-F6C160B47569}"/>
              </a:ext>
            </a:extLst>
          </p:cNvPr>
          <p:cNvSpPr txBox="1"/>
          <p:nvPr/>
        </p:nvSpPr>
        <p:spPr>
          <a:xfrm>
            <a:off x="7015213" y="5520433"/>
            <a:ext cx="353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&lt;Classic </a:t>
            </a:r>
            <a:r>
              <a:rPr kumimoji="1" lang="en-US" altLang="ko-Kore-KR" dirty="0" err="1"/>
              <a:t>McEliece</a:t>
            </a:r>
            <a:r>
              <a:rPr kumimoji="1" lang="en-US" altLang="ko-Kore-KR" dirty="0"/>
              <a:t> : </a:t>
            </a:r>
            <a:r>
              <a:rPr kumimoji="1" lang="ko-KR" altLang="en-US" dirty="0" err="1"/>
              <a:t>디캡슐레이션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3898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063DF-0C5B-2241-B6EA-F4EB8EA1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Quantum Ant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최종보고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C5DACB-BFAA-D748-8045-C650159BF54E}"/>
              </a:ext>
            </a:extLst>
          </p:cNvPr>
          <p:cNvSpPr txBox="1"/>
          <p:nvPr/>
        </p:nvSpPr>
        <p:spPr>
          <a:xfrm>
            <a:off x="666687" y="1398512"/>
            <a:ext cx="56584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국산 </a:t>
            </a:r>
            <a:r>
              <a:rPr kumimoji="1" lang="ko-KR" altLang="en-US" dirty="0" err="1"/>
              <a:t>경량암호</a:t>
            </a:r>
            <a:r>
              <a:rPr kumimoji="1" lang="ko-KR" altLang="en-US" dirty="0"/>
              <a:t> </a:t>
            </a:r>
            <a:r>
              <a:rPr kumimoji="1" lang="en-US" altLang="ko-KR" dirty="0"/>
              <a:t>HIGHT, LEA, CHAM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양자회로로</a:t>
            </a:r>
            <a:r>
              <a:rPr kumimoji="1" lang="ko-KR" altLang="en-US" dirty="0"/>
              <a:t> 구현</a:t>
            </a: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Grover </a:t>
            </a:r>
            <a:r>
              <a:rPr kumimoji="1" lang="ko-KR" altLang="en-US" dirty="0"/>
              <a:t>알고리즘 적용을 위한 자원 추정</a:t>
            </a:r>
            <a:endParaRPr kumimoji="1"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7775BB-0DC9-714B-B97F-242DA6442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09" y="2561133"/>
            <a:ext cx="10079182" cy="2493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E405A-B12C-B442-9DBC-022C48E124C8}"/>
              </a:ext>
            </a:extLst>
          </p:cNvPr>
          <p:cNvSpPr txBox="1"/>
          <p:nvPr/>
        </p:nvSpPr>
        <p:spPr>
          <a:xfrm>
            <a:off x="4087277" y="5274822"/>
            <a:ext cx="4017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 국산 경량 </a:t>
            </a:r>
            <a:r>
              <a:rPr kumimoji="1" lang="ko-KR" altLang="en-US" dirty="0" err="1"/>
              <a:t>블록암호</a:t>
            </a:r>
            <a:r>
              <a:rPr kumimoji="1" lang="ko-KR" altLang="en-US" dirty="0"/>
              <a:t> 양자 회로 자원 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88844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063DF-0C5B-2241-B6EA-F4EB8EA1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Quantum Ant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최종보고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C5DACB-BFAA-D748-8045-C650159BF54E}"/>
              </a:ext>
            </a:extLst>
          </p:cNvPr>
          <p:cNvSpPr txBox="1"/>
          <p:nvPr/>
        </p:nvSpPr>
        <p:spPr>
          <a:xfrm>
            <a:off x="666687" y="1232384"/>
            <a:ext cx="99527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NSA</a:t>
            </a:r>
            <a:r>
              <a:rPr kumimoji="1" lang="ko-KR" altLang="en-US" dirty="0"/>
              <a:t>에서 만든 경량 </a:t>
            </a:r>
            <a:r>
              <a:rPr kumimoji="1" lang="ko-KR" altLang="en-US" dirty="0" err="1"/>
              <a:t>블록암호</a:t>
            </a:r>
            <a:r>
              <a:rPr kumimoji="1" lang="ko-KR" altLang="en-US" dirty="0"/>
              <a:t> </a:t>
            </a:r>
            <a:r>
              <a:rPr kumimoji="1" lang="en-US" altLang="ko-KR" dirty="0"/>
              <a:t>SIMON</a:t>
            </a:r>
            <a:r>
              <a:rPr kumimoji="1" lang="ko-KR" altLang="en-US" dirty="0"/>
              <a:t>을 양자 회로로 구현하여 </a:t>
            </a:r>
            <a:r>
              <a:rPr kumimoji="1" lang="en-US" altLang="ko-KR" dirty="0"/>
              <a:t>Grover </a:t>
            </a:r>
            <a:r>
              <a:rPr kumimoji="1" lang="ko-KR" altLang="en-US" dirty="0"/>
              <a:t>알고리즘 자원 추정한 논문</a:t>
            </a: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Ravi Anand, Arpita Maitra, and Sourav Mukhopadhyay. Grover on SIMON, 04 2020.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SPECK,</a:t>
            </a:r>
            <a:r>
              <a:rPr lang="ko-KR" altLang="en-US" dirty="0"/>
              <a:t>  그리고 </a:t>
            </a:r>
            <a:r>
              <a:rPr lang="en-US" altLang="ko-KR" dirty="0"/>
              <a:t>SIMECK</a:t>
            </a:r>
            <a:r>
              <a:rPr lang="ko-KR" altLang="en-US" dirty="0"/>
              <a:t> 을 추가로 양자 회로로 구현하여 기존 </a:t>
            </a:r>
            <a:r>
              <a:rPr lang="en-US" altLang="ko-KR" dirty="0"/>
              <a:t>SIMON </a:t>
            </a:r>
            <a:r>
              <a:rPr lang="ko-KR" altLang="en-US" dirty="0"/>
              <a:t>논문의 결과와 비교</a:t>
            </a:r>
            <a:br>
              <a:rPr lang="en" altLang="ko-Kore-KR" dirty="0"/>
            </a:br>
            <a:endParaRPr lang="en" altLang="ko-Kore-KR" dirty="0"/>
          </a:p>
          <a:p>
            <a:pPr lvl="1"/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C102D8-1D0F-3649-8838-FBBA61D89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374" y="2571423"/>
            <a:ext cx="7279253" cy="2074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6A09D-0368-5446-A2F1-F2C8E1390B41}"/>
              </a:ext>
            </a:extLst>
          </p:cNvPr>
          <p:cNvSpPr txBox="1"/>
          <p:nvPr/>
        </p:nvSpPr>
        <p:spPr>
          <a:xfrm>
            <a:off x="4316346" y="4677826"/>
            <a:ext cx="3559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&lt; SIMON, SPECK, SIMECK </a:t>
            </a:r>
            <a:r>
              <a:rPr kumimoji="1" lang="ko-KR" altLang="en-US" sz="1500" dirty="0"/>
              <a:t>추정 자원 비교 </a:t>
            </a:r>
            <a:r>
              <a:rPr kumimoji="1" lang="en-US" altLang="ko-KR" sz="1500" dirty="0"/>
              <a:t>&gt;</a:t>
            </a:r>
            <a:endParaRPr kumimoji="1" lang="ko-Kore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8569A6-31B4-5542-B013-4F1A6CE55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787" y="5142775"/>
            <a:ext cx="6256424" cy="10056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ABC69C-BB1E-E849-ADC2-1A84E5D921CA}"/>
              </a:ext>
            </a:extLst>
          </p:cNvPr>
          <p:cNvSpPr txBox="1"/>
          <p:nvPr/>
        </p:nvSpPr>
        <p:spPr>
          <a:xfrm>
            <a:off x="4363794" y="6275101"/>
            <a:ext cx="34644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&lt; Grover </a:t>
            </a:r>
            <a:r>
              <a:rPr kumimoji="1" lang="ko-KR" altLang="en-US" sz="1500" dirty="0"/>
              <a:t>알고리즘 적용 자원 </a:t>
            </a:r>
            <a:r>
              <a:rPr kumimoji="1" lang="en-US" altLang="ko-KR" sz="1500" dirty="0"/>
              <a:t>(SIMECK) 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&gt;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542976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701</Words>
  <Application>Microsoft Macintosh PowerPoint</Application>
  <PresentationFormat>와이드스크린</PresentationFormat>
  <Paragraphs>186</Paragraphs>
  <Slides>25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Arial</vt:lpstr>
      <vt:lpstr>Malgun Gothic</vt:lpstr>
      <vt:lpstr>Calibri Light</vt:lpstr>
      <vt:lpstr>Calibri</vt:lpstr>
      <vt:lpstr>Office 테마</vt:lpstr>
      <vt:lpstr>Quantum Ant : 최종 발표 </vt:lpstr>
      <vt:lpstr>PowerPoint 프레젠테이션</vt:lpstr>
      <vt:lpstr>Qunatum Ant</vt:lpstr>
      <vt:lpstr>Quantum Ant : 최종보고</vt:lpstr>
      <vt:lpstr>Quantum Ant : 최종보고</vt:lpstr>
      <vt:lpstr>Quantum Ant : 최종보고</vt:lpstr>
      <vt:lpstr>Quantum Ant : 최종보고</vt:lpstr>
      <vt:lpstr>Quantum Ant : 최종보고</vt:lpstr>
      <vt:lpstr>Quantum Ant : 최종보고</vt:lpstr>
      <vt:lpstr>Quantum Ant : 최종보고 (중간보고 성과)</vt:lpstr>
      <vt:lpstr>Quantum Ant : 최종보고</vt:lpstr>
      <vt:lpstr>Quantum Ant : 최종보고</vt:lpstr>
      <vt:lpstr>Quantum Ant : 최종보고</vt:lpstr>
      <vt:lpstr>Quantum Ant : 최종보고</vt:lpstr>
      <vt:lpstr>Quantum Ant : 최종보고</vt:lpstr>
      <vt:lpstr>Quantum Ant : 최종보고</vt:lpstr>
      <vt:lpstr>Quantum Ant : 최종보고</vt:lpstr>
      <vt:lpstr>Quantum Ant : 최종보고</vt:lpstr>
      <vt:lpstr>Quantum Ant : 최종보고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Ant : 최종발표 </dc:title>
  <dc:creator>장경배</dc:creator>
  <cp:lastModifiedBy>장경배</cp:lastModifiedBy>
  <cp:revision>8</cp:revision>
  <dcterms:created xsi:type="dcterms:W3CDTF">2020-09-17T12:35:41Z</dcterms:created>
  <dcterms:modified xsi:type="dcterms:W3CDTF">2020-09-24T04:47:36Z</dcterms:modified>
</cp:coreProperties>
</file>